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2"/>
  </p:sldMasterIdLst>
  <p:notesMasterIdLst>
    <p:notesMasterId r:id="rId26"/>
  </p:notesMasterIdLst>
  <p:handoutMasterIdLst>
    <p:handoutMasterId r:id="rId27"/>
  </p:handoutMasterIdLst>
  <p:sldIdLst>
    <p:sldId id="257" r:id="rId3"/>
    <p:sldId id="261" r:id="rId4"/>
    <p:sldId id="258" r:id="rId5"/>
    <p:sldId id="284" r:id="rId6"/>
    <p:sldId id="285" r:id="rId7"/>
    <p:sldId id="286" r:id="rId8"/>
    <p:sldId id="287" r:id="rId9"/>
    <p:sldId id="289" r:id="rId10"/>
    <p:sldId id="288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</p:sldIdLst>
  <p:sldSz cx="12188825" cy="6858000"/>
  <p:notesSz cx="7010400" cy="92964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6149" autoAdjust="0"/>
  </p:normalViewPr>
  <p:slideViewPr>
    <p:cSldViewPr showGuides="1">
      <p:cViewPr varScale="1">
        <p:scale>
          <a:sx n="105" d="100"/>
          <a:sy n="105" d="100"/>
        </p:scale>
        <p:origin x="120" y="120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54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9/6/2022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9/6/2022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next screen will ask for information to facilitate registration: Email, Name, and Password. To complete registration and account setup agree to the Terms of Use and Privacy Policy then click on CREATE ACCOUNT.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82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11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56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26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2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03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8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02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12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23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0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6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</a:t>
            </a:r>
            <a:r>
              <a:rPr lang="en-US" baseline="0" dirty="0"/>
              <a:t> you log on to www.slpsgrants.awardspring.com, you will be taken the following SIGN-ON Screen.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time users, need to register.</a:t>
            </a:r>
            <a:r>
              <a:rPr lang="en-US" baseline="0" dirty="0"/>
              <a:t> Click on REGISTER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1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40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9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49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3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t>9/6/2022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/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75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psgrants.awardspring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83" y="1066800"/>
            <a:ext cx="616762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7" t="4387" r="8198" b="39473"/>
          <a:stretch/>
        </p:blipFill>
        <p:spPr>
          <a:xfrm>
            <a:off x="5801875" y="1447800"/>
            <a:ext cx="5855137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412" y="2667000"/>
            <a:ext cx="5422463" cy="247650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u="sng" dirty="0"/>
              <a:t>ACCOUNT VIEW</a:t>
            </a:r>
          </a:p>
          <a:p>
            <a:pPr algn="ctr"/>
            <a:r>
              <a:rPr lang="en-US" sz="3000" b="1" dirty="0"/>
              <a:t>View your account and make changes as needed then </a:t>
            </a:r>
            <a:r>
              <a:rPr lang="en-US" sz="3000" b="1" i="1" dirty="0"/>
              <a:t>Save Changes</a:t>
            </a:r>
            <a:r>
              <a:rPr lang="en-US" sz="3000" b="1" dirty="0"/>
              <a:t>.</a:t>
            </a:r>
          </a:p>
          <a:p>
            <a:endParaRPr lang="en-US" sz="2500" b="1" dirty="0"/>
          </a:p>
        </p:txBody>
      </p:sp>
      <p:sp>
        <p:nvSpPr>
          <p:cNvPr id="3" name="Left Arrow Callout 2"/>
          <p:cNvSpPr/>
          <p:nvPr/>
        </p:nvSpPr>
        <p:spPr>
          <a:xfrm>
            <a:off x="7779895" y="1676400"/>
            <a:ext cx="3444443" cy="1371600"/>
          </a:xfrm>
          <a:prstGeom prst="leftArrowCallout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Student Account = Applicant’s Account</a:t>
            </a:r>
          </a:p>
        </p:txBody>
      </p:sp>
    </p:spTree>
    <p:extLst>
      <p:ext uri="{BB962C8B-B14F-4D97-AF65-F5344CB8AC3E}">
        <p14:creationId xmlns:p14="http://schemas.microsoft.com/office/powerpoint/2010/main" val="42743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4" t="5521" r="9550" b="17609"/>
          <a:stretch/>
        </p:blipFill>
        <p:spPr>
          <a:xfrm>
            <a:off x="5942012" y="1295400"/>
            <a:ext cx="5562600" cy="510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0412" y="1524000"/>
            <a:ext cx="5041462" cy="464820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 u="sng" dirty="0"/>
              <a:t>NEXT STEP</a:t>
            </a:r>
          </a:p>
          <a:p>
            <a:pPr algn="ctr"/>
            <a:r>
              <a:rPr lang="en-US" sz="4000" b="1" dirty="0"/>
              <a:t>View available Teacher Grants by clicking on the </a:t>
            </a:r>
            <a:r>
              <a:rPr lang="en-US" sz="4000" b="1" i="1" dirty="0"/>
              <a:t>Book Icon labeled Scholarships</a:t>
            </a:r>
            <a:endParaRPr lang="en-US" sz="4000" b="1" dirty="0"/>
          </a:p>
          <a:p>
            <a:endParaRPr lang="en-US" sz="2500" b="1" dirty="0"/>
          </a:p>
          <a:p>
            <a:endParaRPr lang="en-US" sz="2500" b="1" dirty="0"/>
          </a:p>
        </p:txBody>
      </p:sp>
      <p:sp>
        <p:nvSpPr>
          <p:cNvPr id="11" name="Rectangle 10"/>
          <p:cNvSpPr/>
          <p:nvPr/>
        </p:nvSpPr>
        <p:spPr>
          <a:xfrm>
            <a:off x="7770812" y="3733800"/>
            <a:ext cx="2514600" cy="213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SCHOLARSHIPS = </a:t>
            </a:r>
          </a:p>
          <a:p>
            <a:pPr algn="ctr"/>
            <a:r>
              <a:rPr lang="en-US" b="1" dirty="0"/>
              <a:t>TEACHER GRANTS</a:t>
            </a:r>
          </a:p>
        </p:txBody>
      </p:sp>
    </p:spTree>
    <p:extLst>
      <p:ext uri="{BB962C8B-B14F-4D97-AF65-F5344CB8AC3E}">
        <p14:creationId xmlns:p14="http://schemas.microsoft.com/office/powerpoint/2010/main" val="22616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4" t="4928" r="8219" b="18341"/>
          <a:stretch/>
        </p:blipFill>
        <p:spPr>
          <a:xfrm>
            <a:off x="4189412" y="1344038"/>
            <a:ext cx="7467600" cy="5084324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455612" y="1828800"/>
            <a:ext cx="5334000" cy="4114800"/>
          </a:xfrm>
          <a:prstGeom prst="righ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/>
              <a:t>Listing of Teacher Grants along with </a:t>
            </a:r>
            <a:r>
              <a:rPr lang="en-US" sz="2500" b="1" i="1" u="sng" dirty="0"/>
              <a:t>Deadline </a:t>
            </a:r>
            <a:r>
              <a:rPr lang="en-US" sz="2500" b="1" dirty="0"/>
              <a:t>date for application </a:t>
            </a:r>
          </a:p>
          <a:p>
            <a:pPr algn="ctr"/>
            <a:endParaRPr lang="en-US" sz="3500" b="1" dirty="0"/>
          </a:p>
          <a:p>
            <a:r>
              <a:rPr lang="en-US" sz="2500" b="1" dirty="0"/>
              <a:t>Click on specific grant for an </a:t>
            </a:r>
            <a:r>
              <a:rPr lang="en-US" sz="2500" b="1" i="1" dirty="0"/>
              <a:t>Overview, Qualifications and Quick Facts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2019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4" t="5521" r="9550" b="17609"/>
          <a:stretch/>
        </p:blipFill>
        <p:spPr>
          <a:xfrm>
            <a:off x="912812" y="1295400"/>
            <a:ext cx="10591800" cy="51054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589212" y="2743200"/>
            <a:ext cx="2057400" cy="1447800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 flipV="1">
            <a:off x="7694612" y="2286000"/>
            <a:ext cx="2133600" cy="1752600"/>
          </a:xfrm>
          <a:prstGeom prst="curvedConnector3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46612" y="3429000"/>
            <a:ext cx="3048000" cy="2286000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CLICK ON EITHER OPTION TO START APPLICATION</a:t>
            </a:r>
          </a:p>
        </p:txBody>
      </p:sp>
    </p:spTree>
    <p:extLst>
      <p:ext uri="{BB962C8B-B14F-4D97-AF65-F5344CB8AC3E}">
        <p14:creationId xmlns:p14="http://schemas.microsoft.com/office/powerpoint/2010/main" val="35802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3" t="6464" r="9843" b="4130"/>
          <a:stretch/>
        </p:blipFill>
        <p:spPr>
          <a:xfrm>
            <a:off x="4189412" y="1066800"/>
            <a:ext cx="7162800" cy="5257800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684212" y="1600200"/>
            <a:ext cx="6629400" cy="4800600"/>
          </a:xfrm>
          <a:prstGeom prst="righ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Online Application process starts with </a:t>
            </a:r>
          </a:p>
          <a:p>
            <a:r>
              <a:rPr lang="en-US" sz="2800" b="1" dirty="0"/>
              <a:t>the </a:t>
            </a:r>
            <a:r>
              <a:rPr lang="en-US" sz="2800" b="1" u="sng" dirty="0"/>
              <a:t>Preliminary Questions</a:t>
            </a:r>
            <a:r>
              <a:rPr lang="en-US" sz="2800" b="1" dirty="0"/>
              <a:t> section which is relative to each area of focus which mimics the questions on the paper application with some slight changes</a:t>
            </a:r>
          </a:p>
          <a:p>
            <a:pPr algn="ctr"/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5571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0" t="5572" r="9574" b="10283"/>
          <a:stretch/>
        </p:blipFill>
        <p:spPr>
          <a:xfrm>
            <a:off x="4341812" y="1219200"/>
            <a:ext cx="7239000" cy="5257800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608012" y="2209800"/>
            <a:ext cx="5791200" cy="4267200"/>
          </a:xfrm>
          <a:prstGeom prst="righ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Online Application process starts with </a:t>
            </a:r>
          </a:p>
          <a:p>
            <a:r>
              <a:rPr lang="en-US" sz="2800" b="1" dirty="0"/>
              <a:t>the </a:t>
            </a:r>
            <a:r>
              <a:rPr lang="en-US" sz="2800" b="1" u="sng" dirty="0"/>
              <a:t>Preliminary Questions</a:t>
            </a:r>
            <a:r>
              <a:rPr lang="en-US" sz="2800" b="1" dirty="0"/>
              <a:t> ends with the selection of the Programmatic Focus Area. Then click on NEXT STEP button</a:t>
            </a:r>
          </a:p>
          <a:p>
            <a:pPr algn="ctr"/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33704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7" t="4177" r="9474" b="18187"/>
          <a:stretch/>
        </p:blipFill>
        <p:spPr>
          <a:xfrm>
            <a:off x="760412" y="1066800"/>
            <a:ext cx="10134600" cy="5562600"/>
          </a:xfrm>
          <a:prstGeom prst="rect">
            <a:avLst/>
          </a:prstGeom>
        </p:spPr>
      </p:pic>
      <p:sp>
        <p:nvSpPr>
          <p:cNvPr id="4" name="Left Arrow Callout 3"/>
          <p:cNvSpPr/>
          <p:nvPr/>
        </p:nvSpPr>
        <p:spPr>
          <a:xfrm>
            <a:off x="4875212" y="3048000"/>
            <a:ext cx="6400800" cy="2743200"/>
          </a:xfrm>
          <a:prstGeom prst="leftArrowCallout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Applicant has selected the Career/Technical Education Grant</a:t>
            </a:r>
          </a:p>
          <a:p>
            <a:r>
              <a:rPr lang="en-US" b="1" dirty="0"/>
              <a:t>To complete the questions for the specific area of focus click on the button, </a:t>
            </a:r>
            <a:r>
              <a:rPr lang="en-US" b="1" i="1" dirty="0"/>
              <a:t>Complete Follow-Up</a:t>
            </a:r>
            <a:r>
              <a:rPr lang="en-US" b="1" dirty="0"/>
              <a:t> </a:t>
            </a:r>
          </a:p>
        </p:txBody>
      </p:sp>
      <p:sp>
        <p:nvSpPr>
          <p:cNvPr id="6" name="Bent Arrow 5"/>
          <p:cNvSpPr/>
          <p:nvPr/>
        </p:nvSpPr>
        <p:spPr>
          <a:xfrm>
            <a:off x="1598612" y="2667000"/>
            <a:ext cx="1295400" cy="1981200"/>
          </a:xfrm>
          <a:prstGeom prst="ben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48200"/>
            <a:ext cx="3427412" cy="1981200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box is the applicants indicator of items pending completion to complete application</a:t>
            </a:r>
          </a:p>
        </p:txBody>
      </p:sp>
    </p:spTree>
    <p:extLst>
      <p:ext uri="{BB962C8B-B14F-4D97-AF65-F5344CB8AC3E}">
        <p14:creationId xmlns:p14="http://schemas.microsoft.com/office/powerpoint/2010/main" val="384721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8" t="4554" r="9774" b="3217"/>
          <a:stretch/>
        </p:blipFill>
        <p:spPr>
          <a:xfrm>
            <a:off x="608012" y="990600"/>
            <a:ext cx="7239000" cy="579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23212" y="1447800"/>
            <a:ext cx="4038600" cy="50292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/>
              <a:t>Apply for this Grant</a:t>
            </a:r>
          </a:p>
          <a:p>
            <a:r>
              <a:rPr lang="en-US" b="1" dirty="0"/>
              <a:t>Applicants can proceed with applying for grant by completing questions as prompted</a:t>
            </a:r>
          </a:p>
          <a:p>
            <a:endParaRPr lang="en-US" b="1" dirty="0"/>
          </a:p>
          <a:p>
            <a:r>
              <a:rPr lang="en-US" b="1" dirty="0"/>
              <a:t>Applicants can cut/copy and paste his/her responses from MS Word where applicable</a:t>
            </a:r>
          </a:p>
        </p:txBody>
      </p:sp>
    </p:spTree>
    <p:extLst>
      <p:ext uri="{BB962C8B-B14F-4D97-AF65-F5344CB8AC3E}">
        <p14:creationId xmlns:p14="http://schemas.microsoft.com/office/powerpoint/2010/main" val="25878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17227" r="14488" b="5088"/>
          <a:stretch/>
        </p:blipFill>
        <p:spPr>
          <a:xfrm>
            <a:off x="836612" y="990600"/>
            <a:ext cx="6248400" cy="5638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0212" y="1295400"/>
            <a:ext cx="4191000" cy="50292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/>
              <a:t>Apply for this Grant</a:t>
            </a:r>
          </a:p>
          <a:p>
            <a:r>
              <a:rPr lang="en-US" b="1" dirty="0"/>
              <a:t>Initial questions are standard to all areas of focus and mimic the questions on the paper application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sz="2000" b="1" dirty="0"/>
              <a:t>REMINDER: Applicants can cut/copy and paste his/her responses from MS Word where applicable</a:t>
            </a:r>
          </a:p>
        </p:txBody>
      </p:sp>
    </p:spTree>
    <p:extLst>
      <p:ext uri="{BB962C8B-B14F-4D97-AF65-F5344CB8AC3E}">
        <p14:creationId xmlns:p14="http://schemas.microsoft.com/office/powerpoint/2010/main" val="22867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47030" r="9756" b="6640"/>
          <a:stretch/>
        </p:blipFill>
        <p:spPr>
          <a:xfrm>
            <a:off x="1446212" y="1676400"/>
            <a:ext cx="6629400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37312" y="1371600"/>
            <a:ext cx="4191000" cy="50292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/>
              <a:t>Apply for this Grant</a:t>
            </a:r>
          </a:p>
          <a:p>
            <a:r>
              <a:rPr lang="en-US" b="1" dirty="0"/>
              <a:t>Questions in this section are standard to all areas of focus and mimic the questions on the paper application with some slight changes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sz="2000" b="1" dirty="0"/>
              <a:t>REMINDER: Applicants can cut/copy and paste his/her responses from MS Word where applicable</a:t>
            </a:r>
          </a:p>
        </p:txBody>
      </p:sp>
    </p:spTree>
    <p:extLst>
      <p:ext uri="{BB962C8B-B14F-4D97-AF65-F5344CB8AC3E}">
        <p14:creationId xmlns:p14="http://schemas.microsoft.com/office/powerpoint/2010/main" val="16299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03612" y="1479250"/>
            <a:ext cx="4973041" cy="512064"/>
          </a:xfrm>
        </p:spPr>
        <p:txBody>
          <a:bodyPr/>
          <a:lstStyle/>
          <a:p>
            <a:r>
              <a:rPr lang="en-US" dirty="0"/>
              <a:t>Funding Educational Initiatives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97558" y="2209800"/>
            <a:ext cx="5344545" cy="3962400"/>
          </a:xfrm>
        </p:spPr>
        <p:txBody>
          <a:bodyPr>
            <a:normAutofit fontScale="40000" lnSpcReduction="20000"/>
          </a:bodyPr>
          <a:lstStyle/>
          <a:p>
            <a:r>
              <a:rPr lang="en-US" sz="6300" dirty="0"/>
              <a:t>$146,000 will be awarded in Teacher Grants </a:t>
            </a:r>
          </a:p>
          <a:p>
            <a:pPr lvl="1">
              <a:buFontTx/>
              <a:buChar char="-"/>
            </a:pPr>
            <a:r>
              <a:rPr lang="en-US" sz="5500" dirty="0"/>
              <a:t>Increasing Graduation Rates</a:t>
            </a:r>
          </a:p>
          <a:p>
            <a:pPr lvl="1">
              <a:buFontTx/>
              <a:buChar char="-"/>
            </a:pPr>
            <a:r>
              <a:rPr lang="en-US" sz="5500" dirty="0"/>
              <a:t>Support for Low-Performing Students</a:t>
            </a:r>
          </a:p>
          <a:p>
            <a:pPr lvl="1">
              <a:buFontTx/>
              <a:buChar char="-"/>
            </a:pPr>
            <a:r>
              <a:rPr lang="en-US" sz="5500" dirty="0"/>
              <a:t>Literacy</a:t>
            </a:r>
          </a:p>
          <a:p>
            <a:pPr lvl="1">
              <a:buFontTx/>
              <a:buChar char="-"/>
            </a:pPr>
            <a:r>
              <a:rPr lang="en-US" sz="5500" dirty="0"/>
              <a:t>Career and Technical Education</a:t>
            </a:r>
          </a:p>
          <a:p>
            <a:pPr lvl="1">
              <a:buFontTx/>
              <a:buChar char="-"/>
            </a:pPr>
            <a:r>
              <a:rPr lang="en-US" sz="5500" dirty="0"/>
              <a:t>Teaching Quality</a:t>
            </a:r>
          </a:p>
          <a:p>
            <a:pPr lvl="1">
              <a:buFontTx/>
              <a:buChar char="-"/>
            </a:pPr>
            <a:r>
              <a:rPr lang="en-US" sz="5500" dirty="0"/>
              <a:t>STEM Education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8012" y="2792953"/>
            <a:ext cx="2644689" cy="341224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89212" y="4136893"/>
            <a:ext cx="3298102" cy="245070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47797" y="2145253"/>
            <a:ext cx="3149761" cy="2286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92060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8" t="4425" r="14942" b="3001"/>
          <a:stretch/>
        </p:blipFill>
        <p:spPr>
          <a:xfrm>
            <a:off x="684212" y="914400"/>
            <a:ext cx="6477000" cy="5638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0212" y="1219200"/>
            <a:ext cx="4191000" cy="50292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/>
              <a:t>PROJECT DETAILS</a:t>
            </a:r>
          </a:p>
          <a:p>
            <a:r>
              <a:rPr lang="en-US" b="1" dirty="0"/>
              <a:t>Questions in this section are standard to all areas of focus and mimic the questions on the paper application</a:t>
            </a:r>
          </a:p>
          <a:p>
            <a:endParaRPr lang="en-US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REMINDER: Applicants can cut/copy and paste his/her responses from MS Word where applicable</a:t>
            </a:r>
          </a:p>
        </p:txBody>
      </p:sp>
    </p:spTree>
    <p:extLst>
      <p:ext uri="{BB962C8B-B14F-4D97-AF65-F5344CB8AC3E}">
        <p14:creationId xmlns:p14="http://schemas.microsoft.com/office/powerpoint/2010/main" val="34553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3" t="29067" r="14103" b="7178"/>
          <a:stretch/>
        </p:blipFill>
        <p:spPr>
          <a:xfrm>
            <a:off x="531812" y="990600"/>
            <a:ext cx="64770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1612" y="1219200"/>
            <a:ext cx="5181600" cy="50292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u="sng" dirty="0"/>
              <a:t>PROJECT DETAILS</a:t>
            </a:r>
          </a:p>
          <a:p>
            <a:r>
              <a:rPr lang="en-US" b="1" dirty="0"/>
              <a:t>Questions in this section are standard to all areas of focus and mimic the questions on the paper application</a:t>
            </a:r>
          </a:p>
          <a:p>
            <a:r>
              <a:rPr lang="en-US" b="1" dirty="0"/>
              <a:t>After completing the timeline detail, applicants will be prompted to complete question regarding the </a:t>
            </a:r>
            <a:r>
              <a:rPr lang="en-US" b="1" i="1" dirty="0"/>
              <a:t>Outcome Measures </a:t>
            </a:r>
            <a:r>
              <a:rPr lang="en-US" b="1" dirty="0"/>
              <a:t>specific to the area of focus.</a:t>
            </a:r>
            <a:endParaRPr lang="en-US" sz="1200" b="1" dirty="0"/>
          </a:p>
          <a:p>
            <a:endParaRPr lang="en-US" b="1" dirty="0"/>
          </a:p>
          <a:p>
            <a:r>
              <a:rPr lang="en-US" sz="2000" b="1" dirty="0"/>
              <a:t>REMINDER: Applicants can cut/copy and paste his/her responses from MS Word where applicable</a:t>
            </a:r>
          </a:p>
        </p:txBody>
      </p:sp>
    </p:spTree>
    <p:extLst>
      <p:ext uri="{BB962C8B-B14F-4D97-AF65-F5344CB8AC3E}">
        <p14:creationId xmlns:p14="http://schemas.microsoft.com/office/powerpoint/2010/main" val="26877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6" t="76752" r="18871" b="4393"/>
          <a:stretch/>
        </p:blipFill>
        <p:spPr>
          <a:xfrm>
            <a:off x="379412" y="1066800"/>
            <a:ext cx="11049000" cy="5181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46212" y="4648200"/>
            <a:ext cx="9296400" cy="1879600"/>
          </a:xfrm>
          <a:solidFill>
            <a:srgbClr val="FFC000"/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FINAL STEP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last section of the Online Application is the Budget Detail Section which mimics the questions on the paper application.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If all sections have been satisfactorily completed, application can be submitted.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228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1812" y="1295400"/>
            <a:ext cx="6909521" cy="5092700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When you see the word Scholarships it actually refers to Teacher Grants.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When you see the word Student it actually refers to Applicant.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If you are unable to complete the application, the application is stored and you can resume completion (not after 9/30/2022).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If you have any questions or need assistance please email @Jackie. wolfe@stlucieschools.org.  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Each applicant may only apply for one grant. 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80CAE-E897-4559-B7F2-8CD978955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63" y="1295400"/>
            <a:ext cx="3837623" cy="3797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29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7309" y="1701800"/>
            <a:ext cx="5358103" cy="4699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Applications for Teacher Grant funds are available online.</a:t>
            </a:r>
          </a:p>
          <a:p>
            <a:pPr marL="0" indent="0">
              <a:buNone/>
            </a:pPr>
            <a:r>
              <a:rPr lang="en-US" dirty="0"/>
              <a:t>Log on to: </a:t>
            </a:r>
            <a:r>
              <a:rPr lang="en-US" u="sng" dirty="0">
                <a:hlinkClick r:id="rId4"/>
              </a:rPr>
              <a:t>slpsgrants.awardspring.com</a:t>
            </a:r>
            <a:r>
              <a:rPr lang="en-US" dirty="0"/>
              <a:t>  and set up your account. </a:t>
            </a:r>
          </a:p>
          <a:p>
            <a:pPr marL="0" indent="0">
              <a:buNone/>
            </a:pPr>
            <a:r>
              <a:rPr lang="en-US" dirty="0"/>
              <a:t>If you already have an account you may be required to reset your password by clicking forgot password.</a:t>
            </a:r>
          </a:p>
        </p:txBody>
      </p:sp>
      <p:sp>
        <p:nvSpPr>
          <p:cNvPr id="16" name="Text Box 10"/>
          <p:cNvSpPr txBox="1"/>
          <p:nvPr/>
        </p:nvSpPr>
        <p:spPr>
          <a:xfrm>
            <a:off x="6780212" y="2133600"/>
            <a:ext cx="4648200" cy="2362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0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TEACHER GRANT APPLICATION PROCESS</a:t>
            </a:r>
            <a:endParaRPr lang="en-US" sz="3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sp>
        <p:nvSpPr>
          <p:cNvPr id="16" name="Text Box 10"/>
          <p:cNvSpPr txBox="1"/>
          <p:nvPr/>
        </p:nvSpPr>
        <p:spPr>
          <a:xfrm>
            <a:off x="6323012" y="2438400"/>
            <a:ext cx="5410200" cy="213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0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TEACHER GRANT </a:t>
            </a:r>
            <a:r>
              <a:rPr lang="en-US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SIGN- ON SCREEN</a:t>
            </a:r>
            <a:endParaRPr lang="en-US" sz="4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1701800"/>
            <a:ext cx="4800600" cy="378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3" t="17493" r="21986" b="23248"/>
          <a:stretch/>
        </p:blipFill>
        <p:spPr>
          <a:xfrm>
            <a:off x="1141412" y="2286000"/>
            <a:ext cx="2438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1701800"/>
            <a:ext cx="10210800" cy="462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3" t="17493" r="21986" b="23248"/>
          <a:stretch/>
        </p:blipFill>
        <p:spPr>
          <a:xfrm>
            <a:off x="3122612" y="1752600"/>
            <a:ext cx="3429000" cy="4572000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150812" y="4572000"/>
            <a:ext cx="3276600" cy="2209800"/>
          </a:xfrm>
          <a:prstGeom prst="rightArrow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1</a:t>
            </a:r>
            <a:r>
              <a:rPr lang="en-US" sz="3500" b="1" baseline="30000" dirty="0"/>
              <a:t>ST</a:t>
            </a:r>
            <a:r>
              <a:rPr lang="en-US" sz="3500" b="1" dirty="0"/>
              <a:t> STEP</a:t>
            </a:r>
          </a:p>
          <a:p>
            <a:pPr algn="ctr"/>
            <a:r>
              <a:rPr lang="en-US" sz="3500" b="1" dirty="0"/>
              <a:t>REGISTER</a:t>
            </a:r>
          </a:p>
          <a:p>
            <a:pPr algn="ctr"/>
            <a:r>
              <a:rPr lang="en-US" sz="3500" b="1" dirty="0"/>
              <a:t>or    SIGN IN</a:t>
            </a:r>
          </a:p>
        </p:txBody>
      </p:sp>
    </p:spTree>
    <p:extLst>
      <p:ext uri="{BB962C8B-B14F-4D97-AF65-F5344CB8AC3E}">
        <p14:creationId xmlns:p14="http://schemas.microsoft.com/office/powerpoint/2010/main" val="11966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0" t="5776" r="17910" b="19928"/>
          <a:stretch/>
        </p:blipFill>
        <p:spPr>
          <a:xfrm>
            <a:off x="5197618" y="1085850"/>
            <a:ext cx="5791200" cy="541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412" y="1447800"/>
            <a:ext cx="4800600" cy="453390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500" b="1" u="sng" dirty="0"/>
              <a:t>TO REGISTER </a:t>
            </a:r>
          </a:p>
          <a:p>
            <a:pPr algn="r"/>
            <a:r>
              <a:rPr lang="en-US" sz="3000" b="1" dirty="0"/>
              <a:t>Input email address</a:t>
            </a:r>
          </a:p>
          <a:p>
            <a:pPr algn="r"/>
            <a:endParaRPr lang="en-US" sz="300" b="1" dirty="0">
              <a:sym typeface="Wingdings" panose="05000000000000000000" pitchFamily="2" charset="2"/>
            </a:endParaRPr>
          </a:p>
          <a:p>
            <a:pPr algn="r"/>
            <a:endParaRPr lang="en-US" sz="300" b="1" dirty="0"/>
          </a:p>
          <a:p>
            <a:pPr algn="r"/>
            <a:r>
              <a:rPr lang="en-US" sz="3000" b="1" dirty="0"/>
              <a:t> Input </a:t>
            </a:r>
            <a:r>
              <a:rPr lang="en-US" sz="3000" b="1" i="1" dirty="0"/>
              <a:t>First Name</a:t>
            </a:r>
          </a:p>
          <a:p>
            <a:pPr algn="r"/>
            <a:endParaRPr lang="en-US" sz="800" b="1" i="1" dirty="0"/>
          </a:p>
          <a:p>
            <a:pPr algn="r"/>
            <a:r>
              <a:rPr lang="en-US" sz="3000" b="1" i="1" dirty="0"/>
              <a:t> </a:t>
            </a:r>
            <a:r>
              <a:rPr lang="en-US" sz="3000" b="1" dirty="0"/>
              <a:t>Input</a:t>
            </a:r>
            <a:r>
              <a:rPr lang="en-US" sz="3000" b="1" i="1" dirty="0"/>
              <a:t> Last Name</a:t>
            </a:r>
            <a:endParaRPr lang="en-US" sz="3000" b="1" dirty="0">
              <a:sym typeface="Wingdings" panose="05000000000000000000" pitchFamily="2" charset="2"/>
            </a:endParaRPr>
          </a:p>
          <a:p>
            <a:pPr algn="r"/>
            <a:endParaRPr lang="en-US" sz="500" b="1" dirty="0"/>
          </a:p>
          <a:p>
            <a:pPr algn="r"/>
            <a:r>
              <a:rPr lang="en-US" sz="3000" b="1" dirty="0"/>
              <a:t> Input </a:t>
            </a:r>
            <a:r>
              <a:rPr lang="en-US" sz="3000" b="1" i="1" dirty="0"/>
              <a:t>Password</a:t>
            </a:r>
            <a:endParaRPr lang="en-US" sz="3000" b="1" dirty="0">
              <a:sym typeface="Wingdings" panose="05000000000000000000" pitchFamily="2" charset="2"/>
            </a:endParaRPr>
          </a:p>
          <a:p>
            <a:pPr algn="r"/>
            <a:endParaRPr lang="en-US" sz="500" b="1" dirty="0"/>
          </a:p>
          <a:p>
            <a:pPr algn="r"/>
            <a:r>
              <a:rPr lang="en-US" sz="3000" b="1" i="1" dirty="0"/>
              <a:t> </a:t>
            </a:r>
            <a:r>
              <a:rPr lang="en-US" sz="3000" b="1" dirty="0"/>
              <a:t> C</a:t>
            </a:r>
            <a:r>
              <a:rPr lang="en-US" sz="3000" b="1" i="1" dirty="0"/>
              <a:t>onfirm Password</a:t>
            </a:r>
          </a:p>
          <a:p>
            <a:pPr algn="r"/>
            <a:r>
              <a:rPr lang="en-US" sz="3000" b="1" dirty="0"/>
              <a:t>Agree to Terms</a:t>
            </a:r>
          </a:p>
          <a:p>
            <a:pPr algn="r"/>
            <a:r>
              <a:rPr lang="en-US" sz="3000" b="1" dirty="0"/>
              <a:t>Click on Create Account</a:t>
            </a:r>
          </a:p>
        </p:txBody>
      </p:sp>
      <p:sp>
        <p:nvSpPr>
          <p:cNvPr id="5" name="Right Arrow 4"/>
          <p:cNvSpPr/>
          <p:nvPr/>
        </p:nvSpPr>
        <p:spPr>
          <a:xfrm>
            <a:off x="5192279" y="4516870"/>
            <a:ext cx="597330" cy="304800"/>
          </a:xfrm>
          <a:prstGeom prst="rightArrow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192278" y="3486150"/>
            <a:ext cx="597331" cy="304800"/>
          </a:xfrm>
          <a:prstGeom prst="rightArrow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192279" y="4001510"/>
            <a:ext cx="597330" cy="304800"/>
          </a:xfrm>
          <a:prstGeom prst="rightArrow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180011" y="2842490"/>
            <a:ext cx="609599" cy="357909"/>
          </a:xfrm>
          <a:prstGeom prst="rightArrow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192278" y="2327130"/>
            <a:ext cx="597333" cy="311801"/>
          </a:xfrm>
          <a:prstGeom prst="rightArrow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180011" y="4945206"/>
            <a:ext cx="597330" cy="304800"/>
          </a:xfrm>
          <a:prstGeom prst="rightArrow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192278" y="5383357"/>
            <a:ext cx="597330" cy="304800"/>
          </a:xfrm>
          <a:prstGeom prst="rightArrow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4" t="5521" r="9550" b="17609"/>
          <a:stretch/>
        </p:blipFill>
        <p:spPr>
          <a:xfrm>
            <a:off x="5942012" y="1295400"/>
            <a:ext cx="5562600" cy="5105400"/>
          </a:xfrm>
          <a:prstGeom prst="rect">
            <a:avLst/>
          </a:prstGeom>
        </p:spPr>
      </p:pic>
      <p:sp>
        <p:nvSpPr>
          <p:cNvPr id="6" name="Right Arrow Callout 5"/>
          <p:cNvSpPr/>
          <p:nvPr/>
        </p:nvSpPr>
        <p:spPr>
          <a:xfrm>
            <a:off x="1217612" y="1828800"/>
            <a:ext cx="5867400" cy="3886200"/>
          </a:xfrm>
          <a:prstGeom prst="rightArrow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Screen View upon successful completion of registration and account setup</a:t>
            </a:r>
          </a:p>
        </p:txBody>
      </p:sp>
    </p:spTree>
    <p:extLst>
      <p:ext uri="{BB962C8B-B14F-4D97-AF65-F5344CB8AC3E}">
        <p14:creationId xmlns:p14="http://schemas.microsoft.com/office/powerpoint/2010/main" val="24273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4" t="5521" r="9550" b="17609"/>
          <a:stretch/>
        </p:blipFill>
        <p:spPr>
          <a:xfrm>
            <a:off x="5942012" y="1295400"/>
            <a:ext cx="5562600" cy="510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0412" y="1524000"/>
            <a:ext cx="5041462" cy="464820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 u="sng" dirty="0"/>
              <a:t>IMPORTANT NOTES</a:t>
            </a:r>
          </a:p>
          <a:p>
            <a:r>
              <a:rPr lang="en-US" sz="2500" b="1" dirty="0" err="1"/>
              <a:t>AwardSpring</a:t>
            </a:r>
            <a:r>
              <a:rPr lang="en-US" sz="2500" b="1" dirty="0"/>
              <a:t>, our software vendor, modified the Scholarship software to be used for the Teacher Grant Online Application.</a:t>
            </a:r>
          </a:p>
          <a:p>
            <a:endParaRPr lang="en-US" sz="1200" b="1" dirty="0"/>
          </a:p>
          <a:p>
            <a:r>
              <a:rPr lang="en-US" sz="2500" b="1" dirty="0"/>
              <a:t>Therefore, some of the verbiage is programmatic from the Scholarship software and cannot be changed at present.</a:t>
            </a:r>
          </a:p>
          <a:p>
            <a:endParaRPr lang="en-US" sz="2500" b="1" dirty="0"/>
          </a:p>
        </p:txBody>
      </p:sp>
      <p:sp>
        <p:nvSpPr>
          <p:cNvPr id="11" name="Rectangle 10"/>
          <p:cNvSpPr/>
          <p:nvPr/>
        </p:nvSpPr>
        <p:spPr>
          <a:xfrm>
            <a:off x="7770812" y="3733800"/>
            <a:ext cx="2514600" cy="213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SCHOLARSHIPS = </a:t>
            </a:r>
          </a:p>
          <a:p>
            <a:pPr algn="ctr"/>
            <a:r>
              <a:rPr lang="en-US" b="1" dirty="0"/>
              <a:t>TEACHER GRANTS</a:t>
            </a:r>
          </a:p>
        </p:txBody>
      </p:sp>
    </p:spTree>
    <p:extLst>
      <p:ext uri="{BB962C8B-B14F-4D97-AF65-F5344CB8AC3E}">
        <p14:creationId xmlns:p14="http://schemas.microsoft.com/office/powerpoint/2010/main" val="27516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76200"/>
            <a:ext cx="11430000" cy="9144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Teacher Grants 2022-2023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5" t="4868" r="5741" b="17609"/>
          <a:stretch/>
        </p:blipFill>
        <p:spPr>
          <a:xfrm>
            <a:off x="531812" y="1295400"/>
            <a:ext cx="6629400" cy="5334000"/>
          </a:xfrm>
          <a:prstGeom prst="rect">
            <a:avLst/>
          </a:prstGeom>
        </p:spPr>
      </p:pic>
      <p:sp>
        <p:nvSpPr>
          <p:cNvPr id="6" name="Left Arrow Callout 5"/>
          <p:cNvSpPr/>
          <p:nvPr/>
        </p:nvSpPr>
        <p:spPr>
          <a:xfrm rot="1134981">
            <a:off x="6702492" y="1068417"/>
            <a:ext cx="4837495" cy="3581400"/>
          </a:xfrm>
          <a:prstGeom prst="leftArrow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Upon completion of registration and account set up, you can then view your </a:t>
            </a:r>
            <a:r>
              <a:rPr lang="en-US" sz="3000" b="1" i="1" dirty="0"/>
              <a:t>ACCOUNT</a:t>
            </a:r>
            <a:r>
              <a:rPr lang="en-US" sz="3000" b="1" dirty="0"/>
              <a:t> or </a:t>
            </a:r>
            <a:r>
              <a:rPr lang="en-US" sz="3000" b="1" i="1" dirty="0"/>
              <a:t>LOG OUT</a:t>
            </a:r>
          </a:p>
        </p:txBody>
      </p:sp>
    </p:spTree>
    <p:extLst>
      <p:ext uri="{BB962C8B-B14F-4D97-AF65-F5344CB8AC3E}">
        <p14:creationId xmlns:p14="http://schemas.microsoft.com/office/powerpoint/2010/main" val="27637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Class open house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Class open house presentation" id="{ED6F853E-23FC-44AA-826D-3EFB5E0A4D17}" vid="{6E8FE5FC-8933-4D10-AAA1-772E0561ED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34B7CA8-998B-4F57-AEE2-A1ADF5E9D3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Classroom open house presentation</Template>
  <TotalTime>0</TotalTime>
  <Words>835</Words>
  <Application>Microsoft Office PowerPoint</Application>
  <PresentationFormat>Custom</PresentationFormat>
  <Paragraphs>143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Times New Roman</vt:lpstr>
      <vt:lpstr>Wingdings</vt:lpstr>
      <vt:lpstr>Class open house presentation</vt:lpstr>
      <vt:lpstr>PowerPoint Presentation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  <vt:lpstr>Teacher Grants 2022-2023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2017-06-01T16:44:43Z</dcterms:created>
  <dcterms:modified xsi:type="dcterms:W3CDTF">2022-09-06T14:17:51Z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TC034605079991</vt:lpwstr>
  </property>
</Properties>
</file>